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97" autoAdjust="0"/>
  </p:normalViewPr>
  <p:slideViewPr>
    <p:cSldViewPr>
      <p:cViewPr>
        <p:scale>
          <a:sx n="66" d="100"/>
          <a:sy n="66" d="100"/>
        </p:scale>
        <p:origin x="-209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D94B-D0D6-4C6C-8311-AE598024C6B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571C-8FEC-4A2B-BD46-6F4188866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D94B-D0D6-4C6C-8311-AE598024C6B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571C-8FEC-4A2B-BD46-6F4188866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D94B-D0D6-4C6C-8311-AE598024C6B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571C-8FEC-4A2B-BD46-6F4188866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D94B-D0D6-4C6C-8311-AE598024C6B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571C-8FEC-4A2B-BD46-6F4188866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D94B-D0D6-4C6C-8311-AE598024C6B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571C-8FEC-4A2B-BD46-6F4188866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D94B-D0D6-4C6C-8311-AE598024C6B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571C-8FEC-4A2B-BD46-6F4188866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D94B-D0D6-4C6C-8311-AE598024C6B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571C-8FEC-4A2B-BD46-6F4188866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D94B-D0D6-4C6C-8311-AE598024C6B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571C-8FEC-4A2B-BD46-6F4188866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D94B-D0D6-4C6C-8311-AE598024C6B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571C-8FEC-4A2B-BD46-6F4188866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D94B-D0D6-4C6C-8311-AE598024C6B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571C-8FEC-4A2B-BD46-6F4188866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D94B-D0D6-4C6C-8311-AE598024C6B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571C-8FEC-4A2B-BD46-6F4188866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D94B-D0D6-4C6C-8311-AE598024C6B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571C-8FEC-4A2B-BD46-6F4188866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3302" y="0"/>
            <a:ext cx="9140698" cy="3326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12976"/>
            <a:ext cx="9144000" cy="2160240"/>
          </a:xfrm>
          <a:effectLst/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Концепция развития остановочного пункта 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r>
              <a:rPr lang="ru-RU" sz="26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Перхушково</a:t>
            </a:r>
            <a:r>
              <a:rPr lang="ru-RU" sz="2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»</a:t>
            </a:r>
          </a:p>
          <a:p>
            <a:endParaRPr lang="ru-RU" sz="26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Смоленского направления МЖД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Одинцовский р-н, Московская область</a:t>
            </a:r>
            <a:endParaRPr lang="en-US" sz="2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C:\Users\123\YandexDisk\Работа\РЖД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165304"/>
            <a:ext cx="2971800" cy="57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print">
            <a:alphaModFix amt="31000"/>
          </a:blip>
          <a:stretch>
            <a:fillRect/>
          </a:stretch>
        </p:blipFill>
        <p:spPr>
          <a:xfrm>
            <a:off x="539552" y="2058902"/>
            <a:ext cx="8136904" cy="4178410"/>
          </a:xfrm>
          <a:prstGeom prst="rect">
            <a:avLst/>
          </a:prstGeom>
        </p:spPr>
      </p:pic>
      <p:sp>
        <p:nvSpPr>
          <p:cNvPr id="2" name="object 266"/>
          <p:cNvSpPr/>
          <p:nvPr/>
        </p:nvSpPr>
        <p:spPr>
          <a:xfrm>
            <a:off x="0" y="8763"/>
            <a:ext cx="9144000" cy="611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3" name="Picture 2" descr="C:\Users\123\YandexDisk\Работа\РЖД\logo_rz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286500"/>
            <a:ext cx="990600" cy="571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836712"/>
            <a:ext cx="455260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 развития </a:t>
            </a:r>
            <a:r>
              <a:rPr lang="ru-RU" sz="17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о.п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Перхушково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116632"/>
            <a:ext cx="368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Концепция развития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о.п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Перхушково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196752"/>
            <a:ext cx="6624736" cy="524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000000"/>
                </a:solidFill>
              </a:rPr>
              <a:t>Существующая инфраструктура </a:t>
            </a:r>
            <a:r>
              <a:rPr lang="ru-RU" sz="1400" dirty="0" err="1" smtClean="0">
                <a:solidFill>
                  <a:srgbClr val="000000"/>
                </a:solidFill>
              </a:rPr>
              <a:t>о.п</a:t>
            </a:r>
            <a:r>
              <a:rPr lang="ru-RU" sz="1400" dirty="0" smtClean="0">
                <a:solidFill>
                  <a:srgbClr val="000000"/>
                </a:solidFill>
              </a:rPr>
              <a:t>. </a:t>
            </a:r>
            <a:r>
              <a:rPr lang="ru-RU" sz="1400" dirty="0" err="1" smtClean="0">
                <a:solidFill>
                  <a:srgbClr val="000000"/>
                </a:solidFill>
              </a:rPr>
              <a:t>Перхушково</a:t>
            </a:r>
            <a:r>
              <a:rPr lang="ru-RU" sz="1400" dirty="0" smtClean="0">
                <a:solidFill>
                  <a:srgbClr val="000000"/>
                </a:solidFill>
              </a:rPr>
              <a:t> Смоленского направления МЖД требует существенного улучшения в целях:</a:t>
            </a:r>
          </a:p>
          <a:p>
            <a:pPr algn="just">
              <a:lnSpc>
                <a:spcPct val="150000"/>
              </a:lnSpc>
            </a:pPr>
            <a:endParaRPr lang="ru-RU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Lucida Grande"/>
              <a:buChar char="-"/>
            </a:pPr>
            <a:r>
              <a:rPr lang="ru-RU" sz="1400" dirty="0" smtClean="0">
                <a:solidFill>
                  <a:srgbClr val="000000"/>
                </a:solidFill>
              </a:rPr>
              <a:t>повышения уровня безопасности обслуживания пассажиров;</a:t>
            </a:r>
          </a:p>
          <a:p>
            <a:pPr marL="285750" indent="-285750">
              <a:lnSpc>
                <a:spcPct val="150000"/>
              </a:lnSpc>
              <a:buFont typeface="Lucida Grande"/>
              <a:buChar char="-"/>
            </a:pPr>
            <a:r>
              <a:rPr lang="ru-RU" sz="1400" dirty="0" smtClean="0">
                <a:solidFill>
                  <a:srgbClr val="000000"/>
                </a:solidFill>
              </a:rPr>
              <a:t>обеспечения качественного нового уровня предоставления услуг пассажирам на станциях и остановочных пунктах пригородного сообщения; </a:t>
            </a:r>
          </a:p>
          <a:p>
            <a:pPr marL="285750" indent="-285750" algn="just">
              <a:lnSpc>
                <a:spcPct val="150000"/>
              </a:lnSpc>
              <a:buFont typeface="Lucida Grande"/>
              <a:buChar char="-"/>
            </a:pPr>
            <a:r>
              <a:rPr lang="ru-RU" sz="1400" dirty="0" smtClean="0">
                <a:solidFill>
                  <a:srgbClr val="000000"/>
                </a:solidFill>
              </a:rPr>
              <a:t>интеграции остановочных пунктов и станций железнодорожного транспорта в общую систему наземного пассажирского транспорта;</a:t>
            </a:r>
          </a:p>
          <a:p>
            <a:pPr marL="285750" indent="-285750" algn="just">
              <a:lnSpc>
                <a:spcPct val="150000"/>
              </a:lnSpc>
              <a:buFont typeface="Lucida Grande"/>
              <a:buChar char="-"/>
            </a:pPr>
            <a:r>
              <a:rPr lang="ru-RU" sz="1400" dirty="0" smtClean="0">
                <a:solidFill>
                  <a:srgbClr val="000000"/>
                </a:solidFill>
              </a:rPr>
              <a:t>получения компанией дохода от вновь создаваемой инфраструктуры </a:t>
            </a:r>
            <a:r>
              <a:rPr lang="ru-RU" sz="1400" dirty="0">
                <a:solidFill>
                  <a:srgbClr val="000000"/>
                </a:solidFill>
              </a:rPr>
              <a:t>на станциях и остановочных </a:t>
            </a:r>
            <a:r>
              <a:rPr lang="ru-RU" sz="1400" dirty="0" smtClean="0">
                <a:solidFill>
                  <a:srgbClr val="000000"/>
                </a:solidFill>
              </a:rPr>
              <a:t>пунктах;</a:t>
            </a:r>
          </a:p>
          <a:p>
            <a:pPr marL="285750" indent="-285750" algn="just">
              <a:lnSpc>
                <a:spcPct val="150000"/>
              </a:lnSpc>
              <a:buFont typeface="Lucida Grande"/>
              <a:buChar char="-"/>
            </a:pPr>
            <a:r>
              <a:rPr lang="ru-RU" sz="1400" dirty="0" smtClean="0">
                <a:solidFill>
                  <a:srgbClr val="000000"/>
                </a:solidFill>
              </a:rPr>
              <a:t>сокращения расходов компании на содержание пассажирской инфраструктуры за счет повышения уровня доходности от создаваемой инфраструктуры.</a:t>
            </a:r>
            <a:endParaRPr lang="ru-RU" sz="1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Lucida Grande"/>
              <a:buChar char="-"/>
            </a:pPr>
            <a:endParaRPr lang="ru-RU" sz="1400" dirty="0"/>
          </a:p>
          <a:p>
            <a:pPr>
              <a:lnSpc>
                <a:spcPct val="150000"/>
              </a:lnSpc>
            </a:pPr>
            <a:endParaRPr lang="ru-RU" sz="1400" dirty="0"/>
          </a:p>
          <a:p>
            <a:pPr algn="just">
              <a:lnSpc>
                <a:spcPct val="150000"/>
              </a:lnSpc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02706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66"/>
          <p:cNvSpPr/>
          <p:nvPr/>
        </p:nvSpPr>
        <p:spPr>
          <a:xfrm>
            <a:off x="0" y="8763"/>
            <a:ext cx="9144000" cy="611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2050" name="Picture 2" descr="C:\Users\123\YandexDisk\Работа\РЖД\logo_rz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286500"/>
            <a:ext cx="990600" cy="571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692696"/>
            <a:ext cx="41663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расположения 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о.п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Перхушково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116632"/>
            <a:ext cx="368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Концепция развития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о.п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Перхушково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123\Desktop\38007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3989441" cy="32403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32240" y="4509120"/>
            <a:ext cx="360040" cy="144016"/>
          </a:xfrm>
          <a:prstGeom prst="rect">
            <a:avLst/>
          </a:prstGeom>
          <a:solidFill>
            <a:srgbClr val="FF6699">
              <a:alpha val="20000"/>
            </a:srgb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20272" y="4437112"/>
            <a:ext cx="2016224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dirty="0" smtClean="0"/>
              <a:t>- Граница благоустраиваемой территории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Picture 7" descr="C:\Users\123\Desktop\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268760"/>
            <a:ext cx="2808312" cy="2448271"/>
          </a:xfrm>
          <a:prstGeom prst="rect">
            <a:avLst/>
          </a:prstGeom>
          <a:noFill/>
        </p:spPr>
      </p:pic>
      <p:pic>
        <p:nvPicPr>
          <p:cNvPr id="13" name="Picture 8" descr="C:\Users\123\Desktop\12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861048"/>
            <a:ext cx="5904656" cy="278668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Полилиния 13"/>
          <p:cNvSpPr/>
          <p:nvPr/>
        </p:nvSpPr>
        <p:spPr>
          <a:xfrm>
            <a:off x="3187700" y="4337050"/>
            <a:ext cx="1647825" cy="1028700"/>
          </a:xfrm>
          <a:custGeom>
            <a:avLst/>
            <a:gdLst>
              <a:gd name="connsiteX0" fmla="*/ 0 w 1647825"/>
              <a:gd name="connsiteY0" fmla="*/ 787400 h 1028700"/>
              <a:gd name="connsiteX1" fmla="*/ 152400 w 1647825"/>
              <a:gd name="connsiteY1" fmla="*/ 1028700 h 1028700"/>
              <a:gd name="connsiteX2" fmla="*/ 1647825 w 1647825"/>
              <a:gd name="connsiteY2" fmla="*/ 142875 h 1028700"/>
              <a:gd name="connsiteX3" fmla="*/ 1511300 w 1647825"/>
              <a:gd name="connsiteY3" fmla="*/ 0 h 1028700"/>
              <a:gd name="connsiteX4" fmla="*/ 946150 w 1647825"/>
              <a:gd name="connsiteY4" fmla="*/ 285750 h 1028700"/>
              <a:gd name="connsiteX5" fmla="*/ 784225 w 1647825"/>
              <a:gd name="connsiteY5" fmla="*/ 311150 h 1028700"/>
              <a:gd name="connsiteX6" fmla="*/ 0 w 1647825"/>
              <a:gd name="connsiteY6" fmla="*/ 7874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825" h="1028700">
                <a:moveTo>
                  <a:pt x="0" y="787400"/>
                </a:moveTo>
                <a:lnTo>
                  <a:pt x="152400" y="1028700"/>
                </a:lnTo>
                <a:lnTo>
                  <a:pt x="1647825" y="142875"/>
                </a:lnTo>
                <a:lnTo>
                  <a:pt x="1511300" y="0"/>
                </a:lnTo>
                <a:lnTo>
                  <a:pt x="946150" y="285750"/>
                </a:lnTo>
                <a:lnTo>
                  <a:pt x="784225" y="311150"/>
                </a:lnTo>
                <a:lnTo>
                  <a:pt x="0" y="787400"/>
                </a:lnTo>
                <a:close/>
              </a:path>
            </a:pathLst>
          </a:custGeom>
          <a:solidFill>
            <a:srgbClr val="FF3300">
              <a:alpha val="29020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899594" y="2708920"/>
            <a:ext cx="4176462" cy="129614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3" idx="2"/>
          </p:cNvCxnSpPr>
          <p:nvPr/>
        </p:nvCxnSpPr>
        <p:spPr>
          <a:xfrm flipV="1">
            <a:off x="755576" y="2708920"/>
            <a:ext cx="144016" cy="254547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Блок-схема: перфолента 16"/>
          <p:cNvSpPr/>
          <p:nvPr/>
        </p:nvSpPr>
        <p:spPr>
          <a:xfrm>
            <a:off x="6372200" y="2204864"/>
            <a:ext cx="216024" cy="144016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17" idx="1"/>
          </p:cNvCxnSpPr>
          <p:nvPr/>
        </p:nvCxnSpPr>
        <p:spPr>
          <a:xfrm>
            <a:off x="6372200" y="2276872"/>
            <a:ext cx="0" cy="21602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66"/>
          <p:cNvSpPr/>
          <p:nvPr/>
        </p:nvSpPr>
        <p:spPr>
          <a:xfrm>
            <a:off x="0" y="8763"/>
            <a:ext cx="9144000" cy="611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3" name="Picture 2" descr="C:\Users\123\YandexDisk\Работа\РЖД\logo_rz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286500"/>
            <a:ext cx="990600" cy="571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16632"/>
            <a:ext cx="368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Концепция развития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о.п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Перхушково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Кольцо 10"/>
          <p:cNvSpPr>
            <a:spLocks noChangeAspect="1"/>
          </p:cNvSpPr>
          <p:nvPr/>
        </p:nvSpPr>
        <p:spPr>
          <a:xfrm>
            <a:off x="1511599" y="1124656"/>
            <a:ext cx="972169" cy="972160"/>
          </a:xfrm>
          <a:prstGeom prst="donut">
            <a:avLst>
              <a:gd name="adj" fmla="val 712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>
            <a:spLocks noChangeAspect="1"/>
          </p:cNvSpPr>
          <p:nvPr/>
        </p:nvSpPr>
        <p:spPr>
          <a:xfrm>
            <a:off x="1655616" y="2564744"/>
            <a:ext cx="720160" cy="720152"/>
          </a:xfrm>
          <a:prstGeom prst="donut">
            <a:avLst>
              <a:gd name="adj" fmla="val 7127"/>
            </a:avLst>
          </a:prstGeom>
          <a:solidFill>
            <a:srgbClr val="FF33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>
            <a:spLocks noChangeAspect="1"/>
          </p:cNvSpPr>
          <p:nvPr/>
        </p:nvSpPr>
        <p:spPr>
          <a:xfrm>
            <a:off x="1727624" y="3788952"/>
            <a:ext cx="576160" cy="576152"/>
          </a:xfrm>
          <a:prstGeom prst="donut">
            <a:avLst>
              <a:gd name="adj" fmla="val 7127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015656" y="2132768"/>
            <a:ext cx="0" cy="36004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015656" y="3356904"/>
            <a:ext cx="0" cy="36004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9512" y="14033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Пионерская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627784" y="14126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4 481 чел. в сутки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79512" y="26995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Перхушково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627784" y="27088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3 839 чел. </a:t>
            </a:r>
            <a:r>
              <a:rPr lang="ru-RU" dirty="0" smtClean="0"/>
              <a:t>в сутки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79512" y="38516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Здравница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627784" y="39329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1 546 чел. в сутки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00" y="1196752"/>
            <a:ext cx="4401096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/>
              <a:t>Структура пассажиропотока </a:t>
            </a:r>
            <a:r>
              <a:rPr lang="ru-RU" sz="1500" b="1" dirty="0" err="1" smtClean="0"/>
              <a:t>о.п</a:t>
            </a:r>
            <a:r>
              <a:rPr lang="ru-RU" sz="1500" b="1" dirty="0" smtClean="0"/>
              <a:t>. «</a:t>
            </a:r>
            <a:r>
              <a:rPr lang="ru-RU" sz="1500" b="1" dirty="0" err="1" smtClean="0"/>
              <a:t>Перхушково</a:t>
            </a:r>
            <a:r>
              <a:rPr lang="ru-RU" sz="1500" b="1" dirty="0" smtClean="0"/>
              <a:t>»</a:t>
            </a:r>
          </a:p>
          <a:p>
            <a:endParaRPr lang="ru-RU" sz="1500" b="1" dirty="0" smtClean="0"/>
          </a:p>
          <a:p>
            <a:r>
              <a:rPr lang="ru-RU" sz="1500" dirty="0" smtClean="0"/>
              <a:t>Всего маршрутов НГПТ в зоне расположения</a:t>
            </a:r>
          </a:p>
          <a:p>
            <a:r>
              <a:rPr lang="ru-RU" sz="1500" dirty="0" err="1" smtClean="0"/>
              <a:t>о.п</a:t>
            </a:r>
            <a:r>
              <a:rPr lang="ru-RU" sz="1500" dirty="0" smtClean="0"/>
              <a:t>. «</a:t>
            </a:r>
            <a:r>
              <a:rPr lang="ru-RU" sz="1500" dirty="0" err="1" smtClean="0"/>
              <a:t>Перхушково</a:t>
            </a:r>
            <a:r>
              <a:rPr lang="ru-RU" sz="1500" dirty="0" smtClean="0"/>
              <a:t>»:</a:t>
            </a:r>
          </a:p>
          <a:p>
            <a:endParaRPr lang="ru-RU" sz="1500" dirty="0" smtClean="0"/>
          </a:p>
          <a:p>
            <a:r>
              <a:rPr lang="ru-RU" sz="1500" dirty="0" smtClean="0"/>
              <a:t>Автобусные маршруты          –  5 </a:t>
            </a:r>
            <a:endParaRPr lang="en-US" sz="1500" dirty="0" smtClean="0"/>
          </a:p>
          <a:p>
            <a:endParaRPr lang="ru-RU" sz="1500" dirty="0"/>
          </a:p>
          <a:p>
            <a:r>
              <a:rPr lang="ru-RU" sz="1500" dirty="0" smtClean="0"/>
              <a:t>Маршрутные такси                 –  2 </a:t>
            </a:r>
          </a:p>
          <a:p>
            <a:endParaRPr lang="ru-RU" sz="1500" dirty="0" smtClean="0"/>
          </a:p>
          <a:p>
            <a:r>
              <a:rPr lang="ru-RU" sz="1500" dirty="0" smtClean="0"/>
              <a:t>Время работы маршрутов:  с 5.30 до 23.00</a:t>
            </a:r>
          </a:p>
          <a:p>
            <a:endParaRPr lang="ru-RU" sz="1500" dirty="0"/>
          </a:p>
          <a:p>
            <a:r>
              <a:rPr lang="ru-RU" sz="1500" dirty="0" smtClean="0"/>
              <a:t>Автомобильный транспорт: 11 500 авт./сутки</a:t>
            </a:r>
          </a:p>
          <a:p>
            <a:endParaRPr lang="ru-RU" sz="1500" dirty="0"/>
          </a:p>
          <a:p>
            <a:r>
              <a:rPr lang="ru-RU" sz="1500" dirty="0" smtClean="0"/>
              <a:t>Общий пассажирский поток НГПТ:  9 210 чел./сутки </a:t>
            </a:r>
          </a:p>
          <a:p>
            <a:endParaRPr lang="ru-RU" sz="1500" dirty="0"/>
          </a:p>
          <a:p>
            <a:r>
              <a:rPr lang="ru-RU" sz="1500" dirty="0" smtClean="0"/>
              <a:t>Планируемое годовое увеличение </a:t>
            </a:r>
            <a:br>
              <a:rPr lang="ru-RU" sz="1500" dirty="0" smtClean="0"/>
            </a:br>
            <a:r>
              <a:rPr lang="ru-RU" sz="1500" dirty="0" smtClean="0"/>
              <a:t>пассажиропотока:   11 </a:t>
            </a:r>
            <a:r>
              <a:rPr lang="en-US" sz="1500" dirty="0" smtClean="0"/>
              <a:t>%</a:t>
            </a:r>
            <a:endParaRPr lang="ru-RU" sz="1500" dirty="0" smtClean="0"/>
          </a:p>
          <a:p>
            <a:endParaRPr lang="ru-RU" sz="1500" dirty="0"/>
          </a:p>
          <a:p>
            <a:r>
              <a:rPr lang="ru-RU" sz="1500" dirty="0" smtClean="0"/>
              <a:t>Общее количество населения в зоне </a:t>
            </a:r>
            <a:br>
              <a:rPr lang="ru-RU" sz="1500" dirty="0" smtClean="0"/>
            </a:br>
            <a:r>
              <a:rPr lang="ru-RU" sz="1500" dirty="0" smtClean="0"/>
              <a:t>тяготения </a:t>
            </a:r>
            <a:r>
              <a:rPr lang="ru-RU" sz="1500" dirty="0" err="1" smtClean="0"/>
              <a:t>о.п</a:t>
            </a:r>
            <a:r>
              <a:rPr lang="ru-RU" sz="1500" dirty="0" smtClean="0"/>
              <a:t>.: 57 тыс. чел.</a:t>
            </a:r>
            <a:endParaRPr lang="ru-RU" sz="1500" dirty="0"/>
          </a:p>
          <a:p>
            <a:endParaRPr lang="ru-RU" sz="1500" dirty="0"/>
          </a:p>
        </p:txBody>
      </p:sp>
      <p:pic>
        <p:nvPicPr>
          <p:cNvPr id="6" name="Изображение 5" descr="пешеход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157192"/>
            <a:ext cx="493740" cy="487862"/>
          </a:xfrm>
          <a:prstGeom prst="rect">
            <a:avLst/>
          </a:prstGeom>
        </p:spPr>
      </p:pic>
      <p:pic>
        <p:nvPicPr>
          <p:cNvPr id="7" name="Изображение 6" descr="автобус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689823"/>
            <a:ext cx="495129" cy="475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5229200"/>
            <a:ext cx="1374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-  </a:t>
            </a:r>
            <a:r>
              <a:rPr lang="en-US" sz="1500" dirty="0" smtClean="0"/>
              <a:t>55</a:t>
            </a:r>
            <a:r>
              <a:rPr lang="ru-RU" sz="1500" dirty="0" smtClean="0"/>
              <a:t>0 чел./</a:t>
            </a:r>
            <a:r>
              <a:rPr lang="ru-RU" sz="1500" dirty="0" err="1" smtClean="0"/>
              <a:t>сут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03648" y="5742669"/>
            <a:ext cx="14623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-  </a:t>
            </a:r>
            <a:r>
              <a:rPr lang="en-US" sz="1500" dirty="0" smtClean="0"/>
              <a:t>3200</a:t>
            </a:r>
            <a:r>
              <a:rPr lang="ru-RU" sz="1500" dirty="0" smtClean="0"/>
              <a:t> чел./</a:t>
            </a:r>
            <a:r>
              <a:rPr lang="ru-RU" sz="1500" dirty="0" err="1" smtClean="0"/>
              <a:t>сут</a:t>
            </a:r>
            <a:r>
              <a:rPr lang="ru-RU" sz="1500" dirty="0" smtClean="0"/>
              <a:t>. </a:t>
            </a:r>
            <a:endParaRPr lang="ru-RU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4725144"/>
            <a:ext cx="30612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/>
              <a:t>Распределение пассажиропотока: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xmlns="" val="400261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472967" y="1274857"/>
            <a:ext cx="1614801" cy="353943"/>
          </a:xfrm>
          <a:prstGeom prst="rect">
            <a:avLst/>
          </a:prstGeom>
          <a:noFill/>
          <a:ln w="6350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ru-RU" sz="1700" dirty="0" smtClean="0"/>
              <a:t>Показатели, </a:t>
            </a:r>
            <a:r>
              <a:rPr lang="ru-RU" sz="1700" i="1" dirty="0" smtClean="0"/>
              <a:t>м</a:t>
            </a:r>
            <a:r>
              <a:rPr lang="ru-RU" sz="1700" i="1" baseline="30000" dirty="0" smtClean="0"/>
              <a:t>2</a:t>
            </a:r>
            <a:endParaRPr lang="ru-RU" sz="1700" i="1" baseline="30000" dirty="0"/>
          </a:p>
        </p:txBody>
      </p:sp>
      <p:sp>
        <p:nvSpPr>
          <p:cNvPr id="2" name="object 266"/>
          <p:cNvSpPr/>
          <p:nvPr/>
        </p:nvSpPr>
        <p:spPr>
          <a:xfrm>
            <a:off x="0" y="8763"/>
            <a:ext cx="9144000" cy="611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3" name="Picture 2" descr="C:\Users\123\YandexDisk\Работа\РЖД\logo_rz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286500"/>
            <a:ext cx="990600" cy="571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2080" y="116632"/>
            <a:ext cx="368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Концепция развития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о.п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Перхушково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692696"/>
            <a:ext cx="37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Технико-экономические показатели 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528" y="1628800"/>
            <a:ext cx="864096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7831" y="1259468"/>
            <a:ext cx="15819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/>
              <a:t>Н</a:t>
            </a:r>
            <a:r>
              <a:rPr lang="ru-RU" sz="1700" dirty="0" smtClean="0"/>
              <a:t>аименование</a:t>
            </a:r>
            <a:endParaRPr lang="ru-RU" sz="17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3528" y="1196752"/>
            <a:ext cx="864096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5576" y="1700808"/>
            <a:ext cx="439248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Комплекс по обслуживанию пассажиров (1)</a:t>
            </a:r>
          </a:p>
          <a:p>
            <a:pPr marL="742950" lvl="1" indent="-285750">
              <a:buFontTx/>
              <a:buChar char="-"/>
            </a:pPr>
            <a:r>
              <a:rPr lang="ru-RU" sz="1500" dirty="0" smtClean="0"/>
              <a:t>залы ожидания пассажиров </a:t>
            </a:r>
          </a:p>
          <a:p>
            <a:pPr marL="742950" lvl="1" indent="-285750">
              <a:buFontTx/>
              <a:buChar char="-"/>
            </a:pPr>
            <a:r>
              <a:rPr lang="ru-RU" sz="1500" dirty="0" smtClean="0"/>
              <a:t>комната матери и ребенка</a:t>
            </a:r>
          </a:p>
          <a:p>
            <a:pPr marL="742950" lvl="1" indent="-285750">
              <a:buFontTx/>
              <a:buChar char="-"/>
            </a:pPr>
            <a:r>
              <a:rPr lang="ru-RU" sz="1500" dirty="0" smtClean="0"/>
              <a:t>санитарные комнаты</a:t>
            </a:r>
          </a:p>
          <a:p>
            <a:pPr marL="742950" lvl="1" indent="-285750">
              <a:buFontTx/>
              <a:buChar char="-"/>
            </a:pPr>
            <a:r>
              <a:rPr lang="ru-RU" sz="1500" dirty="0" smtClean="0"/>
              <a:t>технологические помещения РЖД</a:t>
            </a:r>
          </a:p>
          <a:p>
            <a:pPr marL="742950" lvl="1" indent="-285750">
              <a:buFontTx/>
              <a:buChar char="-"/>
            </a:pPr>
            <a:r>
              <a:rPr lang="ru-RU" sz="1500" dirty="0" smtClean="0"/>
              <a:t>помещения коммерческого назначения</a:t>
            </a:r>
          </a:p>
          <a:p>
            <a:pPr marL="742950" lvl="1" indent="-285750">
              <a:buFontTx/>
              <a:buChar char="-"/>
            </a:pPr>
            <a:endParaRPr lang="ru-RU" sz="1500" dirty="0"/>
          </a:p>
          <a:p>
            <a:r>
              <a:rPr lang="ru-RU" sz="1500" b="1" dirty="0" smtClean="0"/>
              <a:t>Комплекс по обслуживанию пассажиров (2)</a:t>
            </a:r>
          </a:p>
          <a:p>
            <a:pPr marL="742950" lvl="1" indent="-285750">
              <a:buFontTx/>
              <a:buChar char="-"/>
            </a:pPr>
            <a:r>
              <a:rPr lang="ru-RU" sz="1500" dirty="0" smtClean="0"/>
              <a:t>залы </a:t>
            </a:r>
            <a:r>
              <a:rPr lang="ru-RU" sz="1500" dirty="0"/>
              <a:t>ожидания пассажиров </a:t>
            </a:r>
          </a:p>
          <a:p>
            <a:pPr marL="742950" lvl="1" indent="-285750">
              <a:buFontTx/>
              <a:buChar char="-"/>
            </a:pPr>
            <a:r>
              <a:rPr lang="ru-RU" sz="1500" dirty="0"/>
              <a:t>комната матери и ребенка</a:t>
            </a:r>
          </a:p>
          <a:p>
            <a:pPr marL="742950" lvl="1" indent="-285750">
              <a:buFontTx/>
              <a:buChar char="-"/>
            </a:pPr>
            <a:r>
              <a:rPr lang="ru-RU" sz="1500" dirty="0"/>
              <a:t>санитарные комнаты</a:t>
            </a:r>
          </a:p>
          <a:p>
            <a:pPr marL="742950" lvl="1" indent="-285750">
              <a:buFontTx/>
              <a:buChar char="-"/>
            </a:pPr>
            <a:r>
              <a:rPr lang="ru-RU" sz="1500" dirty="0"/>
              <a:t>технологические помещения РЖД</a:t>
            </a:r>
          </a:p>
          <a:p>
            <a:pPr marL="742950" lvl="1" indent="-285750">
              <a:buFontTx/>
              <a:buChar char="-"/>
            </a:pPr>
            <a:r>
              <a:rPr lang="ru-RU" sz="1500" dirty="0"/>
              <a:t>помещения коммерческого </a:t>
            </a:r>
            <a:r>
              <a:rPr lang="ru-RU" sz="1500" dirty="0" smtClean="0"/>
              <a:t>назначения</a:t>
            </a:r>
          </a:p>
          <a:p>
            <a:endParaRPr lang="ru-RU" sz="1500" dirty="0" smtClean="0"/>
          </a:p>
          <a:p>
            <a:r>
              <a:rPr lang="ru-RU" sz="1500" dirty="0" smtClean="0"/>
              <a:t>Навесы платформы 1</a:t>
            </a:r>
          </a:p>
          <a:p>
            <a:r>
              <a:rPr lang="ru-RU" sz="1500" dirty="0" smtClean="0"/>
              <a:t>Навесы платформы 2</a:t>
            </a:r>
          </a:p>
          <a:p>
            <a:endParaRPr lang="ru-RU" sz="1500" dirty="0" smtClean="0"/>
          </a:p>
          <a:p>
            <a:r>
              <a:rPr lang="ru-RU" sz="1500" dirty="0" smtClean="0"/>
              <a:t>Перехватывающий паркинг</a:t>
            </a:r>
            <a:r>
              <a:rPr lang="ru-RU" sz="1500" dirty="0"/>
              <a:t> </a:t>
            </a:r>
            <a:r>
              <a:rPr lang="ru-RU" sz="1500" dirty="0" smtClean="0"/>
              <a:t>, </a:t>
            </a:r>
            <a:r>
              <a:rPr lang="ru-RU" sz="1500" i="1" dirty="0" smtClean="0"/>
              <a:t>м/</a:t>
            </a:r>
            <a:r>
              <a:rPr lang="ru-RU" sz="1500" i="1" dirty="0" err="1" smtClean="0"/>
              <a:t>м</a:t>
            </a:r>
            <a:endParaRPr lang="ru-RU" sz="1500" i="1" dirty="0" smtClean="0"/>
          </a:p>
          <a:p>
            <a:r>
              <a:rPr lang="ru-RU" sz="1500" dirty="0" smtClean="0"/>
              <a:t>Зона озеленения и благоустройства</a:t>
            </a:r>
          </a:p>
          <a:p>
            <a:r>
              <a:rPr lang="ru-RU" sz="1500" dirty="0" smtClean="0"/>
              <a:t>Площадь реконструируемой территории , </a:t>
            </a:r>
            <a:r>
              <a:rPr lang="ru-RU" sz="1500" i="1" dirty="0" smtClean="0"/>
              <a:t>га</a:t>
            </a:r>
          </a:p>
          <a:p>
            <a:r>
              <a:rPr lang="ru-RU" dirty="0" smtClean="0"/>
              <a:t>	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08104" y="1700808"/>
            <a:ext cx="259228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1080</a:t>
            </a:r>
          </a:p>
          <a:p>
            <a:r>
              <a:rPr lang="ru-RU" sz="1500" dirty="0" smtClean="0"/>
              <a:t>150</a:t>
            </a:r>
          </a:p>
          <a:p>
            <a:r>
              <a:rPr lang="ru-RU" sz="1500" dirty="0" smtClean="0"/>
              <a:t>20</a:t>
            </a:r>
          </a:p>
          <a:p>
            <a:r>
              <a:rPr lang="ru-RU" sz="1500" dirty="0" smtClean="0"/>
              <a:t>20</a:t>
            </a:r>
          </a:p>
          <a:p>
            <a:r>
              <a:rPr lang="ru-RU" sz="1500" dirty="0" smtClean="0"/>
              <a:t>100</a:t>
            </a:r>
          </a:p>
          <a:p>
            <a:r>
              <a:rPr lang="ru-RU" sz="1500" dirty="0" smtClean="0"/>
              <a:t>790</a:t>
            </a:r>
          </a:p>
          <a:p>
            <a:endParaRPr lang="ru-RU" sz="1500" dirty="0"/>
          </a:p>
          <a:p>
            <a:r>
              <a:rPr lang="ru-RU" sz="1500" b="1" dirty="0" smtClean="0"/>
              <a:t>1080</a:t>
            </a:r>
          </a:p>
          <a:p>
            <a:r>
              <a:rPr lang="ru-RU" sz="1500" dirty="0" smtClean="0"/>
              <a:t>20</a:t>
            </a:r>
          </a:p>
          <a:p>
            <a:r>
              <a:rPr lang="ru-RU" sz="1500" dirty="0" smtClean="0"/>
              <a:t>20</a:t>
            </a:r>
          </a:p>
          <a:p>
            <a:r>
              <a:rPr lang="ru-RU" sz="1500" dirty="0" smtClean="0"/>
              <a:t>20</a:t>
            </a:r>
          </a:p>
          <a:p>
            <a:r>
              <a:rPr lang="ru-RU" sz="1500" dirty="0" smtClean="0"/>
              <a:t>60</a:t>
            </a:r>
          </a:p>
          <a:p>
            <a:r>
              <a:rPr lang="ru-RU" sz="1500" dirty="0" smtClean="0"/>
              <a:t>960</a:t>
            </a:r>
          </a:p>
          <a:p>
            <a:endParaRPr lang="ru-RU" sz="1500" dirty="0"/>
          </a:p>
          <a:p>
            <a:r>
              <a:rPr lang="ru-RU" sz="1500" dirty="0" smtClean="0"/>
              <a:t>100</a:t>
            </a:r>
          </a:p>
          <a:p>
            <a:r>
              <a:rPr lang="ru-RU" sz="1500" dirty="0" smtClean="0"/>
              <a:t>100</a:t>
            </a:r>
            <a:endParaRPr lang="ru-RU" sz="1500" dirty="0"/>
          </a:p>
          <a:p>
            <a:endParaRPr lang="ru-RU" sz="1500" dirty="0" smtClean="0"/>
          </a:p>
          <a:p>
            <a:r>
              <a:rPr lang="ru-RU" sz="1500" dirty="0" smtClean="0"/>
              <a:t>150</a:t>
            </a:r>
            <a:endParaRPr lang="ru-RU" sz="1500" dirty="0"/>
          </a:p>
          <a:p>
            <a:r>
              <a:rPr lang="ru-RU" sz="1500" dirty="0" smtClean="0"/>
              <a:t>1000</a:t>
            </a:r>
          </a:p>
          <a:p>
            <a:r>
              <a:rPr lang="ru-RU" sz="1500" dirty="0" smtClean="0"/>
              <a:t>0,66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24394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66"/>
          <p:cNvSpPr/>
          <p:nvPr/>
        </p:nvSpPr>
        <p:spPr>
          <a:xfrm>
            <a:off x="0" y="8763"/>
            <a:ext cx="9144000" cy="611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4" name="Picture 2" descr="C:\Users\123\YandexDisk\Работа\РЖД\logo_rz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286500"/>
            <a:ext cx="990600" cy="571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16632"/>
            <a:ext cx="368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Концепция развития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о.п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Перхушково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692696"/>
            <a:ext cx="37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Технико-экономические показатели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1399123"/>
            <a:ext cx="504056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Требуемый объем инвестиций в проект </a:t>
            </a:r>
            <a:r>
              <a:rPr lang="ru-RU" sz="1200" dirty="0" smtClean="0"/>
              <a:t>(млн. руб.)</a:t>
            </a:r>
            <a:r>
              <a:rPr lang="ru-RU" sz="2000" dirty="0" smtClean="0"/>
              <a:t>:</a:t>
            </a:r>
            <a:r>
              <a:rPr lang="ru-RU" sz="1500" dirty="0" smtClean="0"/>
              <a:t>                      </a:t>
            </a:r>
            <a:endParaRPr lang="en-US" sz="1500" dirty="0" smtClean="0"/>
          </a:p>
          <a:p>
            <a:r>
              <a:rPr lang="ru-RU" sz="1500" dirty="0" smtClean="0"/>
              <a:t>Срок окупаемости проекта (для инвестора в годах)</a:t>
            </a:r>
          </a:p>
          <a:p>
            <a:r>
              <a:rPr lang="en-US" sz="1500" dirty="0" smtClean="0"/>
              <a:t>IRR</a:t>
            </a:r>
          </a:p>
          <a:p>
            <a:r>
              <a:rPr lang="en-US" sz="1500" dirty="0" smtClean="0"/>
              <a:t>NPV</a:t>
            </a:r>
            <a:r>
              <a:rPr lang="ru-RU" sz="1200" dirty="0" smtClean="0"/>
              <a:t>(тыс.руб.)</a:t>
            </a:r>
            <a:endParaRPr lang="en-US" sz="1200" dirty="0" smtClean="0"/>
          </a:p>
          <a:p>
            <a:r>
              <a:rPr lang="en-US" sz="1500" dirty="0" smtClean="0"/>
              <a:t>PI</a:t>
            </a:r>
          </a:p>
          <a:p>
            <a:r>
              <a:rPr lang="en-US" sz="1500" dirty="0" smtClean="0"/>
              <a:t>PV</a:t>
            </a:r>
            <a:r>
              <a:rPr lang="ru-RU" sz="1600" dirty="0" smtClean="0"/>
              <a:t> </a:t>
            </a:r>
            <a:r>
              <a:rPr lang="ru-RU" sz="1200" dirty="0" smtClean="0"/>
              <a:t>(тыс.руб.)</a:t>
            </a:r>
          </a:p>
          <a:p>
            <a:endParaRPr lang="ru-RU" sz="1500" dirty="0" smtClean="0"/>
          </a:p>
          <a:p>
            <a:endParaRPr lang="ru-RU" sz="1500" dirty="0" smtClean="0"/>
          </a:p>
          <a:p>
            <a:r>
              <a:rPr lang="ru-RU" sz="1500" dirty="0" smtClean="0"/>
              <a:t>Предлагаемые доли в проекте </a:t>
            </a:r>
            <a:r>
              <a:rPr lang="ru-RU" sz="1200" dirty="0" smtClean="0"/>
              <a:t>(</a:t>
            </a:r>
            <a:r>
              <a:rPr lang="ru-RU" sz="1200" dirty="0" err="1" smtClean="0"/>
              <a:t>кв.м</a:t>
            </a:r>
            <a:r>
              <a:rPr lang="ru-RU" sz="1200" dirty="0" smtClean="0"/>
              <a:t>.</a:t>
            </a:r>
            <a:r>
              <a:rPr lang="en-US" sz="1200" dirty="0" smtClean="0"/>
              <a:t>)</a:t>
            </a:r>
            <a:endParaRPr lang="ru-RU" sz="1200" dirty="0" smtClean="0"/>
          </a:p>
          <a:p>
            <a:pPr marL="742950" lvl="1" indent="-285750">
              <a:buFontTx/>
              <a:buChar char="-"/>
            </a:pPr>
            <a:r>
              <a:rPr lang="ru-RU" sz="1500" dirty="0" smtClean="0"/>
              <a:t>доля инвестора</a:t>
            </a:r>
          </a:p>
          <a:p>
            <a:pPr marL="742950" lvl="1" indent="-285750">
              <a:buFontTx/>
              <a:buChar char="-"/>
            </a:pPr>
            <a:r>
              <a:rPr lang="ru-RU" sz="1500" dirty="0" smtClean="0"/>
              <a:t>доля РЖД</a:t>
            </a:r>
            <a:endParaRPr lang="en-US" sz="1500" dirty="0"/>
          </a:p>
          <a:p>
            <a:pPr marL="742950" lvl="1" indent="-285750">
              <a:buFontTx/>
              <a:buChar char="-"/>
            </a:pPr>
            <a:endParaRPr lang="en-US" sz="1500" dirty="0" smtClean="0"/>
          </a:p>
          <a:p>
            <a:r>
              <a:rPr lang="en-US" sz="1500" dirty="0" smtClean="0"/>
              <a:t>CF </a:t>
            </a:r>
            <a:r>
              <a:rPr lang="ru-RU" sz="1500" dirty="0" smtClean="0"/>
              <a:t>после ввода в эксплуатацию объектов </a:t>
            </a:r>
            <a:r>
              <a:rPr lang="ru-RU" sz="1200" dirty="0" smtClean="0"/>
              <a:t>(млн. руб.)</a:t>
            </a:r>
            <a:r>
              <a:rPr lang="ru-RU" sz="1500" dirty="0" smtClean="0"/>
              <a:t>:</a:t>
            </a:r>
          </a:p>
          <a:p>
            <a:r>
              <a:rPr lang="en-US" sz="1500" dirty="0" smtClean="0"/>
              <a:t>CF</a:t>
            </a:r>
            <a:r>
              <a:rPr lang="ru-RU" sz="1500" baseline="-25000" dirty="0" smtClean="0"/>
              <a:t>год</a:t>
            </a:r>
            <a:r>
              <a:rPr lang="en-US" sz="1500" dirty="0" smtClean="0"/>
              <a:t> </a:t>
            </a:r>
            <a:r>
              <a:rPr lang="ru-RU" sz="1500" baseline="30000" dirty="0" smtClean="0"/>
              <a:t>инвестор</a:t>
            </a:r>
          </a:p>
          <a:p>
            <a:endParaRPr lang="en-US" sz="15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1484784"/>
            <a:ext cx="100811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dirty="0" smtClean="0"/>
              <a:t>123,9</a:t>
            </a:r>
          </a:p>
          <a:p>
            <a:pPr algn="r"/>
            <a:r>
              <a:rPr lang="ru-RU" sz="1500" dirty="0" smtClean="0"/>
              <a:t>2,6</a:t>
            </a:r>
          </a:p>
          <a:p>
            <a:pPr algn="r"/>
            <a:r>
              <a:rPr lang="ru-RU" sz="1500" dirty="0" smtClean="0"/>
              <a:t>3</a:t>
            </a:r>
            <a:r>
              <a:rPr lang="en-US" sz="1500" dirty="0" smtClean="0"/>
              <a:t>9</a:t>
            </a:r>
            <a:r>
              <a:rPr lang="ru-RU" sz="1500" dirty="0" smtClean="0"/>
              <a:t>%</a:t>
            </a:r>
          </a:p>
          <a:p>
            <a:pPr algn="r"/>
            <a:r>
              <a:rPr lang="en-US" sz="1500" dirty="0" smtClean="0"/>
              <a:t>38 145</a:t>
            </a:r>
            <a:endParaRPr lang="ru-RU" sz="1500" dirty="0" smtClean="0"/>
          </a:p>
          <a:p>
            <a:pPr algn="r"/>
            <a:r>
              <a:rPr lang="ru-RU" sz="1500" dirty="0" smtClean="0"/>
              <a:t>1,41</a:t>
            </a:r>
          </a:p>
          <a:p>
            <a:pPr algn="r"/>
            <a:r>
              <a:rPr lang="ru-RU" sz="1500" dirty="0" smtClean="0"/>
              <a:t>181 186</a:t>
            </a:r>
          </a:p>
          <a:p>
            <a:pPr algn="r"/>
            <a:endParaRPr lang="ru-RU" sz="1500" dirty="0"/>
          </a:p>
          <a:p>
            <a:pPr algn="r"/>
            <a:endParaRPr lang="ru-RU" sz="1500" dirty="0" smtClean="0"/>
          </a:p>
          <a:p>
            <a:pPr algn="r"/>
            <a:endParaRPr lang="en-US" sz="1500" dirty="0" smtClean="0"/>
          </a:p>
          <a:p>
            <a:pPr algn="r"/>
            <a:r>
              <a:rPr lang="ru-RU" sz="1500" dirty="0" smtClean="0"/>
              <a:t>70</a:t>
            </a:r>
          </a:p>
          <a:p>
            <a:pPr algn="r"/>
            <a:r>
              <a:rPr lang="ru-RU" sz="1500" dirty="0" smtClean="0"/>
              <a:t>30</a:t>
            </a:r>
          </a:p>
          <a:p>
            <a:pPr algn="r"/>
            <a:endParaRPr lang="ru-RU" sz="1500" dirty="0" smtClean="0"/>
          </a:p>
          <a:p>
            <a:pPr algn="r"/>
            <a:endParaRPr lang="ru-RU" sz="1500" dirty="0" smtClean="0"/>
          </a:p>
          <a:p>
            <a:pPr algn="r"/>
            <a:r>
              <a:rPr lang="ru-RU" sz="1500" dirty="0" smtClean="0"/>
              <a:t>30,8</a:t>
            </a:r>
          </a:p>
          <a:p>
            <a:endParaRPr lang="ru-RU" sz="15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15616" y="1700808"/>
            <a:ext cx="5328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36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Существующее положе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8010004" cy="4420616"/>
          </a:xfrm>
          <a:prstGeom prst="rect">
            <a:avLst/>
          </a:prstGeom>
          <a:noFill/>
        </p:spPr>
      </p:pic>
      <p:sp>
        <p:nvSpPr>
          <p:cNvPr id="2" name="object 266"/>
          <p:cNvSpPr/>
          <p:nvPr/>
        </p:nvSpPr>
        <p:spPr>
          <a:xfrm>
            <a:off x="0" y="8763"/>
            <a:ext cx="9144000" cy="611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4" name="Picture 2" descr="C:\Users\123\YandexDisk\Работа\РЖД\logo_rz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286500"/>
            <a:ext cx="990600" cy="571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116632"/>
            <a:ext cx="368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Концепция развития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о.п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Перхушково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692696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Текущее положение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555776" y="1628800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915816" y="1628800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55776" y="1628800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275856" y="1628800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563888" y="1628800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995936" y="1628800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555776" y="836712"/>
            <a:ext cx="302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Сносимые  постройки.</a:t>
            </a:r>
          </a:p>
          <a:p>
            <a:pPr algn="ctr"/>
            <a:r>
              <a:rPr lang="ru-RU" sz="1200" dirty="0" smtClean="0"/>
              <a:t>(незаконно расположенные на территории) </a:t>
            </a:r>
            <a:endParaRPr lang="ru-RU" sz="12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4355976" y="1628800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66"/>
          <p:cNvSpPr/>
          <p:nvPr/>
        </p:nvSpPr>
        <p:spPr>
          <a:xfrm>
            <a:off x="0" y="8763"/>
            <a:ext cx="9144000" cy="611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116632"/>
            <a:ext cx="3684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Концепция развития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о.п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Перхушково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23\YandexDisk\Работа\РЖД\logo_rz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286500"/>
            <a:ext cx="990600" cy="571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32240" y="692696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Эскизные решение</a:t>
            </a:r>
            <a:endParaRPr lang="ru-RU" dirty="0"/>
          </a:p>
        </p:txBody>
      </p:sp>
      <p:pic>
        <p:nvPicPr>
          <p:cNvPr id="2050" name="Picture 2" descr="C:\Users\123\Desktop\реконстукц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7272313" cy="3923144"/>
          </a:xfrm>
          <a:prstGeom prst="rect">
            <a:avLst/>
          </a:prstGeom>
          <a:noFill/>
        </p:spPr>
      </p:pic>
      <p:cxnSp>
        <p:nvCxnSpPr>
          <p:cNvPr id="8" name="Соединительная линия уступом 7"/>
          <p:cNvCxnSpPr>
            <a:endCxn id="17" idx="0"/>
          </p:cNvCxnSpPr>
          <p:nvPr/>
        </p:nvCxnSpPr>
        <p:spPr>
          <a:xfrm>
            <a:off x="2771801" y="4509119"/>
            <a:ext cx="2448271" cy="1584177"/>
          </a:xfrm>
          <a:prstGeom prst="bentConnector2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3059832" y="4365104"/>
            <a:ext cx="2880320" cy="576064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3959932" y="4473116"/>
            <a:ext cx="2952328" cy="288032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99992" y="6093296"/>
            <a:ext cx="1440160" cy="46166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Зоны озеленения и благоустройства</a:t>
            </a:r>
            <a:endParaRPr lang="ru-RU" sz="1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6093296"/>
            <a:ext cx="25922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Зоны реконструкции существующих и строительство новых парковочных площадок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rot="5400000">
            <a:off x="2519772" y="3897052"/>
            <a:ext cx="2736304" cy="165618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endCxn id="22" idx="0"/>
          </p:cNvCxnSpPr>
          <p:nvPr/>
        </p:nvCxnSpPr>
        <p:spPr>
          <a:xfrm rot="5400000">
            <a:off x="2051720" y="4653136"/>
            <a:ext cx="1800200" cy="10801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5400000">
            <a:off x="899592" y="5085184"/>
            <a:ext cx="1656184" cy="3600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7584" y="1268760"/>
            <a:ext cx="3456384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здания остановочного пункта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Перхушково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 залами ожидания, социальными помещениями и торговыми площадями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 rot="16200000" flipH="1">
            <a:off x="2375756" y="2672916"/>
            <a:ext cx="2016224" cy="504056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29" idx="2"/>
          </p:cNvCxnSpPr>
          <p:nvPr/>
        </p:nvCxnSpPr>
        <p:spPr>
          <a:xfrm rot="16200000" flipH="1">
            <a:off x="1762817" y="2708050"/>
            <a:ext cx="1873951" cy="288032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92080" y="1340768"/>
            <a:ext cx="1633652" cy="2769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Пешеходные дорожки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rot="5400000">
            <a:off x="4608004" y="1952836"/>
            <a:ext cx="1224136" cy="57606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20" idx="2"/>
          </p:cNvCxnSpPr>
          <p:nvPr/>
        </p:nvCxnSpPr>
        <p:spPr>
          <a:xfrm rot="5400000">
            <a:off x="5262928" y="1934951"/>
            <a:ext cx="1163163" cy="52879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448</Words>
  <Application>Microsoft Office PowerPoint</Application>
  <PresentationFormat>Экран (4:3)</PresentationFormat>
  <Paragraphs>132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85</cp:revision>
  <dcterms:created xsi:type="dcterms:W3CDTF">2015-03-16T15:59:23Z</dcterms:created>
  <dcterms:modified xsi:type="dcterms:W3CDTF">2015-03-25T18:28:33Z</dcterms:modified>
</cp:coreProperties>
</file>